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F6E0"/>
    <a:srgbClr val="AEC3B0"/>
    <a:srgbClr val="598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FD8FA-D83E-FE91-167E-32FB659AB85E}" v="1" dt="2024-12-12T07:22:12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ΕΥΑΝΘΙΑ ΓΙΑΤΡΑΚΗ" userId="S::egiatraki@uniwa.gr::a8c2cc97-4fd5-4aaf-803f-1b161fdae50b" providerId="AD" clId="Web-{034FD8FA-D83E-FE91-167E-32FB659AB85E}"/>
    <pc:docChg chg="modSld">
      <pc:chgData name="ΕΥΑΝΘΙΑ ΓΙΑΤΡΑΚΗ" userId="S::egiatraki@uniwa.gr::a8c2cc97-4fd5-4aaf-803f-1b161fdae50b" providerId="AD" clId="Web-{034FD8FA-D83E-FE91-167E-32FB659AB85E}" dt="2024-12-12T07:22:12.254" v="0" actId="1076"/>
      <pc:docMkLst>
        <pc:docMk/>
      </pc:docMkLst>
      <pc:sldChg chg="modSp">
        <pc:chgData name="ΕΥΑΝΘΙΑ ΓΙΑΤΡΑΚΗ" userId="S::egiatraki@uniwa.gr::a8c2cc97-4fd5-4aaf-803f-1b161fdae50b" providerId="AD" clId="Web-{034FD8FA-D83E-FE91-167E-32FB659AB85E}" dt="2024-12-12T07:22:12.254" v="0" actId="1076"/>
        <pc:sldMkLst>
          <pc:docMk/>
          <pc:sldMk cId="3461803805" sldId="259"/>
        </pc:sldMkLst>
        <pc:picChg chg="mod">
          <ac:chgData name="ΕΥΑΝΘΙΑ ΓΙΑΤΡΑΚΗ" userId="S::egiatraki@uniwa.gr::a8c2cc97-4fd5-4aaf-803f-1b161fdae50b" providerId="AD" clId="Web-{034FD8FA-D83E-FE91-167E-32FB659AB85E}" dt="2024-12-12T07:22:12.254" v="0" actId="1076"/>
          <ac:picMkLst>
            <pc:docMk/>
            <pc:sldMk cId="3461803805" sldId="259"/>
            <ac:picMk id="3" creationId="{9B897B7C-DBBD-35CC-708B-B580CC4AA258}"/>
          </ac:picMkLst>
        </pc:picChg>
      </pc:sldChg>
    </pc:docChg>
  </pc:docChgLst>
  <pc:docChgLst>
    <pc:chgData name="ΘΩΜΑΣ ΝΙΚΟΛΑΟΣ" userId="5dba54ae-9d7c-412f-83d7-ccab0d2c5bdb" providerId="ADAL" clId="{FCB71824-B5BE-4DE0-A65E-567200C4E96C}"/>
    <pc:docChg chg="undo custSel modSld modShowInfo">
      <pc:chgData name="ΘΩΜΑΣ ΝΙΚΟΛΑΟΣ" userId="5dba54ae-9d7c-412f-83d7-ccab0d2c5bdb" providerId="ADAL" clId="{FCB71824-B5BE-4DE0-A65E-567200C4E96C}" dt="2024-12-04T19:16:50.679" v="202" actId="6549"/>
      <pc:docMkLst>
        <pc:docMk/>
      </pc:docMkLst>
      <pc:sldChg chg="modSp mod">
        <pc:chgData name="ΘΩΜΑΣ ΝΙΚΟΛΑΟΣ" userId="5dba54ae-9d7c-412f-83d7-ccab0d2c5bdb" providerId="ADAL" clId="{FCB71824-B5BE-4DE0-A65E-567200C4E96C}" dt="2024-12-04T17:58:08.211" v="95" actId="6549"/>
        <pc:sldMkLst>
          <pc:docMk/>
          <pc:sldMk cId="2512350127" sldId="256"/>
        </pc:sldMkLst>
        <pc:spChg chg="mod">
          <ac:chgData name="ΘΩΜΑΣ ΝΙΚΟΛΑΟΣ" userId="5dba54ae-9d7c-412f-83d7-ccab0d2c5bdb" providerId="ADAL" clId="{FCB71824-B5BE-4DE0-A65E-567200C4E96C}" dt="2024-12-04T17:58:08.211" v="95" actId="6549"/>
          <ac:spMkLst>
            <pc:docMk/>
            <pc:sldMk cId="2512350127" sldId="256"/>
            <ac:spMk id="5" creationId="{ECDAD2B7-7C8C-6A64-D607-F50162D9D02A}"/>
          </ac:spMkLst>
        </pc:spChg>
      </pc:sldChg>
      <pc:sldChg chg="addSp modSp mod">
        <pc:chgData name="ΘΩΜΑΣ ΝΙΚΟΛΑΟΣ" userId="5dba54ae-9d7c-412f-83d7-ccab0d2c5bdb" providerId="ADAL" clId="{FCB71824-B5BE-4DE0-A65E-567200C4E96C}" dt="2024-12-04T19:08:50.503" v="191" actId="6549"/>
        <pc:sldMkLst>
          <pc:docMk/>
          <pc:sldMk cId="684071415" sldId="257"/>
        </pc:sldMkLst>
        <pc:spChg chg="mod">
          <ac:chgData name="ΘΩΜΑΣ ΝΙΚΟΛΑΟΣ" userId="5dba54ae-9d7c-412f-83d7-ccab0d2c5bdb" providerId="ADAL" clId="{FCB71824-B5BE-4DE0-A65E-567200C4E96C}" dt="2024-12-04T19:08:50.503" v="191" actId="6549"/>
          <ac:spMkLst>
            <pc:docMk/>
            <pc:sldMk cId="684071415" sldId="257"/>
            <ac:spMk id="10" creationId="{5EAA9AC8-A746-265D-035D-866EB2DE0FCC}"/>
          </ac:spMkLst>
        </pc:spChg>
        <pc:picChg chg="add mod">
          <ac:chgData name="ΘΩΜΑΣ ΝΙΚΟΛΑΟΣ" userId="5dba54ae-9d7c-412f-83d7-ccab0d2c5bdb" providerId="ADAL" clId="{FCB71824-B5BE-4DE0-A65E-567200C4E96C}" dt="2024-11-26T17:49:34.089" v="7" actId="14100"/>
          <ac:picMkLst>
            <pc:docMk/>
            <pc:sldMk cId="684071415" sldId="257"/>
            <ac:picMk id="3" creationId="{C47ED698-0979-470E-6AEB-B8EDE5C6248D}"/>
          </ac:picMkLst>
        </pc:picChg>
      </pc:sldChg>
      <pc:sldChg chg="addSp modSp mod">
        <pc:chgData name="ΘΩΜΑΣ ΝΙΚΟΛΑΟΣ" userId="5dba54ae-9d7c-412f-83d7-ccab0d2c5bdb" providerId="ADAL" clId="{FCB71824-B5BE-4DE0-A65E-567200C4E96C}" dt="2024-12-04T19:14:32.664" v="195" actId="2710"/>
        <pc:sldMkLst>
          <pc:docMk/>
          <pc:sldMk cId="3461803805" sldId="259"/>
        </pc:sldMkLst>
        <pc:spChg chg="mod">
          <ac:chgData name="ΘΩΜΑΣ ΝΙΚΟΛΑΟΣ" userId="5dba54ae-9d7c-412f-83d7-ccab0d2c5bdb" providerId="ADAL" clId="{FCB71824-B5BE-4DE0-A65E-567200C4E96C}" dt="2024-12-04T19:14:32.664" v="195" actId="2710"/>
          <ac:spMkLst>
            <pc:docMk/>
            <pc:sldMk cId="3461803805" sldId="259"/>
            <ac:spMk id="9" creationId="{61FE2C0F-6B86-930A-900F-66D1F86CD53E}"/>
          </ac:spMkLst>
        </pc:spChg>
        <pc:picChg chg="add mod">
          <ac:chgData name="ΘΩΜΑΣ ΝΙΚΟΛΑΟΣ" userId="5dba54ae-9d7c-412f-83d7-ccab0d2c5bdb" providerId="ADAL" clId="{FCB71824-B5BE-4DE0-A65E-567200C4E96C}" dt="2024-11-26T17:46:23.332" v="4" actId="14100"/>
          <ac:picMkLst>
            <pc:docMk/>
            <pc:sldMk cId="3461803805" sldId="259"/>
            <ac:picMk id="3" creationId="{9B897B7C-DBBD-35CC-708B-B580CC4AA258}"/>
          </ac:picMkLst>
        </pc:picChg>
      </pc:sldChg>
      <pc:sldChg chg="addSp modSp mod">
        <pc:chgData name="ΘΩΜΑΣ ΝΙΚΟΛΑΟΣ" userId="5dba54ae-9d7c-412f-83d7-ccab0d2c5bdb" providerId="ADAL" clId="{FCB71824-B5BE-4DE0-A65E-567200C4E96C}" dt="2024-12-04T19:16:50.679" v="202" actId="6549"/>
        <pc:sldMkLst>
          <pc:docMk/>
          <pc:sldMk cId="2007467197" sldId="260"/>
        </pc:sldMkLst>
        <pc:spChg chg="mod">
          <ac:chgData name="ΘΩΜΑΣ ΝΙΚΟΛΑΟΣ" userId="5dba54ae-9d7c-412f-83d7-ccab0d2c5bdb" providerId="ADAL" clId="{FCB71824-B5BE-4DE0-A65E-567200C4E96C}" dt="2024-12-04T19:16:50.679" v="202" actId="6549"/>
          <ac:spMkLst>
            <pc:docMk/>
            <pc:sldMk cId="2007467197" sldId="260"/>
            <ac:spMk id="5" creationId="{E22BDCF8-3202-99AC-BEB2-6FB5C3EED11B}"/>
          </ac:spMkLst>
        </pc:spChg>
        <pc:picChg chg="add mod">
          <ac:chgData name="ΘΩΜΑΣ ΝΙΚΟΛΑΟΣ" userId="5dba54ae-9d7c-412f-83d7-ccab0d2c5bdb" providerId="ADAL" clId="{FCB71824-B5BE-4DE0-A65E-567200C4E96C}" dt="2024-11-26T17:53:00.835" v="38" actId="1076"/>
          <ac:picMkLst>
            <pc:docMk/>
            <pc:sldMk cId="2007467197" sldId="260"/>
            <ac:picMk id="6" creationId="{ADE8E8EB-F9B2-B575-2F34-41F8C9AED057}"/>
          </ac:picMkLst>
        </pc:picChg>
      </pc:sldChg>
      <pc:sldChg chg="addSp delSp modSp mod">
        <pc:chgData name="ΘΩΜΑΣ ΝΙΚΟΛΑΟΣ" userId="5dba54ae-9d7c-412f-83d7-ccab0d2c5bdb" providerId="ADAL" clId="{FCB71824-B5BE-4DE0-A65E-567200C4E96C}" dt="2024-11-26T17:56:46.549" v="89" actId="207"/>
        <pc:sldMkLst>
          <pc:docMk/>
          <pc:sldMk cId="2111940582" sldId="261"/>
        </pc:sldMkLst>
        <pc:spChg chg="add mod">
          <ac:chgData name="ΘΩΜΑΣ ΝΙΚΟΛΑΟΣ" userId="5dba54ae-9d7c-412f-83d7-ccab0d2c5bdb" providerId="ADAL" clId="{FCB71824-B5BE-4DE0-A65E-567200C4E96C}" dt="2024-11-26T17:55:47.639" v="63" actId="1076"/>
          <ac:spMkLst>
            <pc:docMk/>
            <pc:sldMk cId="2111940582" sldId="261"/>
            <ac:spMk id="3" creationId="{1F004C06-BFB4-7DDF-F7CA-D77DA4610CB1}"/>
          </ac:spMkLst>
        </pc:spChg>
        <pc:spChg chg="add">
          <ac:chgData name="ΘΩΜΑΣ ΝΙΚΟΛΑΟΣ" userId="5dba54ae-9d7c-412f-83d7-ccab0d2c5bdb" providerId="ADAL" clId="{FCB71824-B5BE-4DE0-A65E-567200C4E96C}" dt="2024-11-26T17:52:20.027" v="30"/>
          <ac:spMkLst>
            <pc:docMk/>
            <pc:sldMk cId="2111940582" sldId="261"/>
            <ac:spMk id="4" creationId="{4BB0D0B6-E17A-A0B4-0A5A-4C8BC6063C07}"/>
          </ac:spMkLst>
        </pc:spChg>
        <pc:spChg chg="add mod">
          <ac:chgData name="ΘΩΜΑΣ ΝΙΚΟΛΑΟΣ" userId="5dba54ae-9d7c-412f-83d7-ccab0d2c5bdb" providerId="ADAL" clId="{FCB71824-B5BE-4DE0-A65E-567200C4E96C}" dt="2024-11-26T17:56:46.549" v="89" actId="207"/>
          <ac:spMkLst>
            <pc:docMk/>
            <pc:sldMk cId="2111940582" sldId="261"/>
            <ac:spMk id="10" creationId="{50E18EBE-55BB-1DEC-D49A-7E7F7353D064}"/>
          </ac:spMkLst>
        </pc:spChg>
        <pc:picChg chg="add del mod modCrop">
          <ac:chgData name="ΘΩΜΑΣ ΝΙΚΟΛΑΟΣ" userId="5dba54ae-9d7c-412f-83d7-ccab0d2c5bdb" providerId="ADAL" clId="{FCB71824-B5BE-4DE0-A65E-567200C4E96C}" dt="2024-11-26T17:52:56.944" v="36" actId="21"/>
          <ac:picMkLst>
            <pc:docMk/>
            <pc:sldMk cId="2111940582" sldId="261"/>
            <ac:picMk id="6" creationId="{ADE8E8EB-F9B2-B575-2F34-41F8C9AED057}"/>
          </ac:picMkLst>
        </pc:picChg>
        <pc:picChg chg="add mod modCrop">
          <ac:chgData name="ΘΩΜΑΣ ΝΙΚΟΛΑΟΣ" userId="5dba54ae-9d7c-412f-83d7-ccab0d2c5bdb" providerId="ADAL" clId="{FCB71824-B5BE-4DE0-A65E-567200C4E96C}" dt="2024-11-26T17:55:43.530" v="62" actId="1076"/>
          <ac:picMkLst>
            <pc:docMk/>
            <pc:sldMk cId="2111940582" sldId="261"/>
            <ac:picMk id="8" creationId="{7ABE7119-BF58-18EA-7C09-ABC37E219E3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5F2057-22EF-4B39-2256-89ACCF0EC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A67FF9B-2E4E-5C72-76FB-3D4D147B2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3D46C2-B089-CFFF-79D0-4FA1EE13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BCAF65-D1E7-3734-5269-9EA255D9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98A3BF1-64CB-BE8C-7376-1D075F86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4623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2573C4-32A8-D4D5-BB98-9A7BFADA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81E2AA5-6A5E-5D74-8F34-1599DBB5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F368DD9-CAEA-320A-83E1-C1EFABA9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597E66-3727-DAC7-E529-0392B219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45D70E8-73A0-692C-C08B-71E47C54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520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19C0D540-AABC-6AB8-36FB-CB44B40F9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A512B1CF-E2FE-9D6D-BB07-F9D524325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AD200EA-DDC0-282C-C470-BDCBE35A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108FF7B-BA2C-10E4-F348-415B7205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419F31C-6452-805D-DCE9-F36EB91F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217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CC9C21-1FD2-0B6D-C0FE-654F6F4A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29CC8C3-F864-0E30-7F77-8B066E1E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233BCE1-A075-CAC0-89DE-6AC78BC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6248FE4-7419-6705-68E6-77C4D373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705CB2C-4964-7F8F-C984-1E10F83F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288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254986-3BA2-6B8F-9D2F-0931DA40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DA86BDA-9870-91A3-1409-F14B046B3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A71D4BC-B6CF-F983-4D9C-C7FEDF6B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D1AD05A-9A06-AE34-81A0-4FD73F9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CA9482F-BDF4-9464-EA19-57E33F9F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354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90B987-8976-770A-5572-8B68F82D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7D14E0B-4863-1345-4854-1CD9C533B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AD8FF24-452D-31C4-CC5C-72139610F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7221C20-CFDC-27D0-5114-50CE2C82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0656C8D-66A8-5BF9-4182-79244ED9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2D479CE-A0AC-4DEF-865C-79B04CFA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780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BA4BBA-AFF4-6314-3462-35D130F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1063C09-25D8-6A35-3FB5-DEDCD699B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C8CAB62-56A2-D3EE-8A20-51472D093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F39D34C-370D-34F4-F180-FC24634D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E8AE332B-08D3-B150-22BA-51C969452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AF519BA-F4C9-D770-DDD3-3AE5795C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8447CFC9-084A-1B84-A171-07FEBE87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1A019C7E-854F-AB8E-CB00-A9490E8A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958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6C9B8D-CE03-792A-B5E2-4BF711EB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7FF0FFF-F47F-E096-BB7E-4367042B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16CDA5F1-80A3-0EFD-2FBD-10D08319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AD731F4-3E3E-1DA7-5D89-72C1AABE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196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0390B13-643F-506F-D17D-53646DDA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15C7B96-6D4F-41B3-FD84-8D0AEEE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3CF6C97-08EF-AEA1-F6FF-E68C2C87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65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19E649-5EE4-929F-F697-E1A4AFBD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4805D75-217A-C9F8-5803-A33D1FCB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0514190-2E04-F281-D855-85EEE8A65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BEF4683-2C73-3731-8477-4B33A867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85776A9-AEC7-B036-6213-4ACC0AC1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AFAF98B-CF57-E087-D11D-49CB0C19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578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951494-CC1E-440C-2CE5-E5FCA346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C11ED66D-BD1E-EAEC-CA85-734C32A5A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4F7A98C-559C-53B5-3F17-9487ECBAD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72103FD-2829-F381-737C-83650036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22DDFEF-2FE3-E446-0FB5-6CE5D4C2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9FF222E-6D58-22B3-0EDB-A9654725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903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A02F51C4-DBED-AA25-6E4F-9F4E8C1B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2B314AD-C031-E5AC-4BAD-73753D3A3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6A6AA02-0FC1-C2B8-D8B1-A1577711E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4DB11-7A4B-4FD5-8D5C-F0D7CEABF66F}" type="datetimeFigureOut">
              <a:rPr lang="el-GR" smtClean="0"/>
              <a:t>11/12/2024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2D36B08-6FEA-E74C-86AC-A079166CE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19EDFFD-3F30-F112-0CDD-0ADC3668F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5C5F7-89AA-4BA3-89C8-3DECB3AE0D5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814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43030-60CF-FCD5-8ECD-EC6F3143C141}"/>
              </a:ext>
            </a:extLst>
          </p:cNvPr>
          <p:cNvSpPr txBox="1"/>
          <p:nvPr/>
        </p:nvSpPr>
        <p:spPr>
          <a:xfrm>
            <a:off x="5383659" y="1011973"/>
            <a:ext cx="6566828" cy="144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en-US" sz="3600" dirty="0" err="1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  <a:cs typeface="Nunito Semi Bold" pitchFamily="34" charset="-120"/>
              </a:rPr>
              <a:t>Πλ</a:t>
            </a:r>
            <a:r>
              <a:rPr lang="en-US" sz="36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  <a:cs typeface="Nunito Semi Bold" pitchFamily="34" charset="-120"/>
              </a:rPr>
              <a:t>αίσια Αξιολόγησης της Εμπειρίας Χρήστη</a:t>
            </a:r>
            <a:endParaRPr lang="en-US" sz="3600" dirty="0"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AD2B7-7C8C-6A64-D607-F50162D9D02A}"/>
              </a:ext>
            </a:extLst>
          </p:cNvPr>
          <p:cNvSpPr txBox="1"/>
          <p:nvPr/>
        </p:nvSpPr>
        <p:spPr>
          <a:xfrm>
            <a:off x="5383659" y="3260301"/>
            <a:ext cx="3525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Οι φοιτητές</a:t>
            </a:r>
            <a:r>
              <a:rPr lang="en-US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:</a:t>
            </a:r>
            <a:br>
              <a:rPr lang="en-US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</a:br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Παπαγεωργίου Φίλιππος</a:t>
            </a:r>
          </a:p>
          <a:p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Θωμάς Νικόλαος</a:t>
            </a:r>
            <a:br>
              <a:rPr lang="en-US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</a:br>
            <a:endParaRPr lang="en-US" sz="2000" dirty="0">
              <a:solidFill>
                <a:srgbClr val="00002E"/>
              </a:solidFill>
              <a:latin typeface="Constantia" panose="02030602050306030303" pitchFamily="18" charset="0"/>
              <a:ea typeface="Nunito Semi Bold" pitchFamily="34" charset="-122"/>
            </a:endParaRPr>
          </a:p>
          <a:p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Πέμπτη 5 Δεκεμβρίου</a:t>
            </a:r>
            <a:endParaRPr lang="en-US" sz="2000" dirty="0">
              <a:solidFill>
                <a:srgbClr val="00002E"/>
              </a:solidFill>
              <a:latin typeface="Constantia" panose="02030602050306030303" pitchFamily="18" charset="0"/>
              <a:ea typeface="Nunito Semi Bold" pitchFamily="34" charset="-122"/>
            </a:endParaRPr>
          </a:p>
          <a:p>
            <a:endParaRPr lang="en-US" sz="2000" dirty="0">
              <a:solidFill>
                <a:srgbClr val="00002E"/>
              </a:solidFill>
              <a:latin typeface="Constantia" panose="02030602050306030303" pitchFamily="18" charset="0"/>
              <a:ea typeface="Nunito Semi Bold" pitchFamily="34" charset="-122"/>
            </a:endParaRPr>
          </a:p>
          <a:p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Επιβλέπων καθηγητές:</a:t>
            </a:r>
          </a:p>
          <a:p>
            <a:r>
              <a:rPr lang="el-GR" sz="2000" dirty="0" err="1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Τρούσσας</a:t>
            </a:r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 Χρήστος</a:t>
            </a:r>
          </a:p>
          <a:p>
            <a:r>
              <a:rPr lang="el-GR" sz="2000" dirty="0" err="1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Κρούσκα</a:t>
            </a:r>
            <a:r>
              <a:rPr lang="el-GR" sz="2000" dirty="0">
                <a:solidFill>
                  <a:srgbClr val="00002E"/>
                </a:solidFill>
                <a:latin typeface="Constantia" panose="02030602050306030303" pitchFamily="18" charset="0"/>
                <a:ea typeface="Nunito Semi Bold" pitchFamily="34" charset="-122"/>
              </a:rPr>
              <a:t> Ακριβή</a:t>
            </a:r>
          </a:p>
        </p:txBody>
      </p:sp>
      <p:sp>
        <p:nvSpPr>
          <p:cNvPr id="6" name="AutoShape 2" descr="Image">
            <a:extLst>
              <a:ext uri="{FF2B5EF4-FFF2-40B4-BE49-F238E27FC236}">
                <a16:creationId xmlns:a16="http://schemas.microsoft.com/office/drawing/2014/main" id="{87902996-9717-E51D-4254-DB083F947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3052" y="2752618"/>
            <a:ext cx="3323690" cy="33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3ABDDD8B-6ED7-903D-BFF7-B40497C9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11CA5D1E-5E2F-245F-33BA-313BEDB9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42345" y="3273968"/>
            <a:ext cx="341314" cy="349914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557C6FB3-398C-A13B-F7DE-0FFAD6311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33" y="4499441"/>
            <a:ext cx="406626" cy="349914"/>
          </a:xfrm>
          <a:prstGeom prst="rect">
            <a:avLst/>
          </a:prstGeom>
        </p:spPr>
      </p:pic>
      <p:pic>
        <p:nvPicPr>
          <p:cNvPr id="1046" name="Picture 22" descr="Οπτική Ταυτότητα - Πανεπιστήμιο Δυτικής Αττικής">
            <a:extLst>
              <a:ext uri="{FF2B5EF4-FFF2-40B4-BE49-F238E27FC236}">
                <a16:creationId xmlns:a16="http://schemas.microsoft.com/office/drawing/2014/main" id="{A60DE6C6-1C78-AE35-B475-C2C45D728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3" y="3199985"/>
            <a:ext cx="2649168" cy="26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5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EAA9AC8-A746-265D-035D-866EB2DE0FCC}"/>
              </a:ext>
            </a:extLst>
          </p:cNvPr>
          <p:cNvSpPr txBox="1"/>
          <p:nvPr/>
        </p:nvSpPr>
        <p:spPr>
          <a:xfrm>
            <a:off x="326203" y="567875"/>
            <a:ext cx="6290353" cy="55547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l-GR" b="1" i="0" u="sng" dirty="0">
                <a:effectLst/>
                <a:latin typeface="Constantia" panose="02030602050306030303" pitchFamily="18" charset="0"/>
              </a:rPr>
              <a:t>Στο </a:t>
            </a:r>
            <a:r>
              <a:rPr lang="el-GR" b="1" i="0" u="sng" dirty="0" err="1">
                <a:effectLst/>
                <a:latin typeface="Constantia" panose="02030602050306030303" pitchFamily="18" charset="0"/>
              </a:rPr>
              <a:t>paper</a:t>
            </a:r>
            <a:r>
              <a:rPr lang="el-GR" b="1" i="0" u="sng" dirty="0">
                <a:effectLst/>
                <a:latin typeface="Constantia" panose="02030602050306030303" pitchFamily="18" charset="0"/>
              </a:rPr>
              <a:t> μας θα εξετάσουμε: </a:t>
            </a:r>
          </a:p>
          <a:p>
            <a:endParaRPr lang="en-US" b="0" i="0" dirty="0">
              <a:effectLst/>
              <a:latin typeface="Constantia" panose="02030602050306030303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Τη</a:t>
            </a:r>
            <a:r>
              <a:rPr lang="el-GR" b="0" i="0" dirty="0">
                <a:effectLst/>
                <a:latin typeface="Constantia" panose="02030602050306030303" pitchFamily="18" charset="0"/>
              </a:rPr>
              <a:t> μετάβαση από </a:t>
            </a:r>
            <a:r>
              <a:rPr lang="el-GR" b="0" i="0" dirty="0" err="1">
                <a:effectLst/>
                <a:latin typeface="Constantia" panose="02030602050306030303" pitchFamily="18" charset="0"/>
              </a:rPr>
              <a:t>usability</a:t>
            </a:r>
            <a:r>
              <a:rPr lang="el-GR" b="0" i="0" dirty="0">
                <a:effectLst/>
                <a:latin typeface="Constantia" panose="02030602050306030303" pitchFamily="18" charset="0"/>
              </a:rPr>
              <a:t> σε UX</a:t>
            </a: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Γιατί το UX είναι πιο σημαντικό σήμερα </a:t>
            </a:r>
            <a:endParaRPr lang="en-US" b="0" i="0" dirty="0">
              <a:effectLst/>
              <a:latin typeface="Constantia" panose="02030602050306030303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Πώς επηρεάζει τον σχεδιασμό συστημάτων</a:t>
            </a: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Τις προκλήσεις του UX σε έξυπνα περιβάλλοντα </a:t>
            </a:r>
            <a:endParaRPr lang="en-US" b="0" i="0" dirty="0">
              <a:effectLst/>
              <a:latin typeface="Constantia" panose="02030602050306030303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Την πολυπλοκότητα αλληλεπιδράσεων</a:t>
            </a: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Την ανάγκη νέων μεθόδων αξιολόγησης (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testing/demo</a:t>
            </a:r>
            <a:r>
              <a:rPr lang="el-GR" b="0" i="0" dirty="0">
                <a:effectLst/>
                <a:latin typeface="Constantia" panose="02030602050306030303" pitchFamily="18" charset="0"/>
              </a:rPr>
              <a:t>)</a:t>
            </a:r>
            <a:endParaRPr lang="en-US" b="0" i="0" dirty="0">
              <a:effectLst/>
              <a:latin typeface="Constantia" panose="02030602050306030303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Τη</a:t>
            </a:r>
            <a:r>
              <a:rPr lang="el-GR" b="0" i="0" dirty="0">
                <a:effectLst/>
                <a:latin typeface="Constantia" panose="02030602050306030303" pitchFamily="18" charset="0"/>
              </a:rPr>
              <a:t> σημασία συστηματικής προσέγγισης</a:t>
            </a: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Τα ακριβέστερα αποτελέσματα</a:t>
            </a:r>
          </a:p>
          <a:p>
            <a:pPr marL="342900" indent="-34290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0" i="0" dirty="0">
                <a:effectLst/>
                <a:latin typeface="Constantia" panose="02030602050306030303" pitchFamily="18" charset="0"/>
              </a:rPr>
              <a:t>Τη καλύτερη κατανόηση εμπειρίας χρήστη</a:t>
            </a:r>
            <a:endParaRPr lang="en-US" b="0" i="0" dirty="0">
              <a:effectLst/>
              <a:latin typeface="Constantia" panose="02030602050306030303" pitchFamily="18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47ED698-0979-470E-6AEB-B8EDE5C6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5" y="0"/>
            <a:ext cx="3729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C1692-1776-4917-439E-53837F530D7E}"/>
              </a:ext>
            </a:extLst>
          </p:cNvPr>
          <p:cNvSpPr txBox="1"/>
          <p:nvPr/>
        </p:nvSpPr>
        <p:spPr>
          <a:xfrm>
            <a:off x="6279446" y="3429000"/>
            <a:ext cx="6097712" cy="27847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l-GR" b="1" u="sng" dirty="0">
                <a:latin typeface="Constantia" panose="02030602050306030303" pitchFamily="18" charset="0"/>
              </a:rPr>
              <a:t>Στόχοι Έρευνας:</a:t>
            </a: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Ανάπτυξη μεθοδολογικού πλαισίου αξιολόγησης UX</a:t>
            </a: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Καθορισμός παραμέτρων μέτρησης</a:t>
            </a: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Χρονική στιγμή μετρήσεων</a:t>
            </a: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Μέθοδοι αξιολόγησης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02DFA697-E2A5-5A8F-4B09-AFC4E4FC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33902">
            <a:off x="7260520" y="273801"/>
            <a:ext cx="4135563" cy="3101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B181AE-5A98-8640-5DEE-534BCB5CF21C}"/>
              </a:ext>
            </a:extLst>
          </p:cNvPr>
          <p:cNvSpPr txBox="1"/>
          <p:nvPr/>
        </p:nvSpPr>
        <p:spPr>
          <a:xfrm>
            <a:off x="181734" y="220271"/>
            <a:ext cx="6097712" cy="610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1" u="sng" dirty="0">
                <a:latin typeface="Constantia" panose="02030602050306030303" pitchFamily="18" charset="0"/>
              </a:rPr>
              <a:t>Μεθοδολογικό πλαίσιο </a:t>
            </a:r>
            <a:r>
              <a:rPr lang="el-GR" dirty="0">
                <a:latin typeface="Constantia" panose="02030602050306030303" pitchFamily="18" charset="0"/>
              </a:rPr>
              <a:t>- Θα αναπτύξουμε ένα συστηματικό τρόπο για την αξιολόγηση της εμπειρίας χρήστη</a:t>
            </a:r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1" u="sng" dirty="0">
                <a:latin typeface="Constantia" panose="02030602050306030303" pitchFamily="18" charset="0"/>
              </a:rPr>
              <a:t>Παράμετροι μέτρησης </a:t>
            </a:r>
            <a:r>
              <a:rPr lang="el-GR" dirty="0">
                <a:latin typeface="Constantia" panose="02030602050306030303" pitchFamily="18" charset="0"/>
              </a:rPr>
              <a:t>- Θα προσδιορίσουμε ποια ακριβώς στοιχεία της εμπειρίας χρήστη πρέπει να μετρηθούν</a:t>
            </a:r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1" u="sng" dirty="0">
                <a:latin typeface="Constantia" panose="02030602050306030303" pitchFamily="18" charset="0"/>
              </a:rPr>
              <a:t>Χρονική στιγμή </a:t>
            </a:r>
            <a:r>
              <a:rPr lang="el-GR" dirty="0">
                <a:latin typeface="Constantia" panose="02030602050306030303" pitchFamily="18" charset="0"/>
              </a:rPr>
              <a:t>- Θα καθορίσουμε πότε πρέπει να γίνονται οι μετρήσεις (πριν, κατά τη διάρκεια, μετά τη χρήση)</a:t>
            </a:r>
            <a:endParaRPr lang="en-US" dirty="0">
              <a:latin typeface="Constantia" panose="02030602050306030303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b="1" u="sng" dirty="0">
                <a:latin typeface="Constantia" panose="02030602050306030303" pitchFamily="18" charset="0"/>
              </a:rPr>
              <a:t>Μέθοδοι</a:t>
            </a:r>
            <a:r>
              <a:rPr lang="el-GR" dirty="0">
                <a:latin typeface="Constantia" panose="02030602050306030303" pitchFamily="18" charset="0"/>
              </a:rPr>
              <a:t> - Θα προτείνουμε συγκεκριμένους τρόπους για τη συλλογή και ανάλυση των δεδομένων</a:t>
            </a:r>
          </a:p>
        </p:txBody>
      </p:sp>
    </p:spTree>
    <p:extLst>
      <p:ext uri="{BB962C8B-B14F-4D97-AF65-F5344CB8AC3E}">
        <p14:creationId xmlns:p14="http://schemas.microsoft.com/office/powerpoint/2010/main" val="271262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FE2C0F-6B86-930A-900F-66D1F86CD53E}"/>
              </a:ext>
            </a:extLst>
          </p:cNvPr>
          <p:cNvSpPr txBox="1"/>
          <p:nvPr/>
        </p:nvSpPr>
        <p:spPr>
          <a:xfrm>
            <a:off x="324240" y="474578"/>
            <a:ext cx="6097554" cy="621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Clr>
                <a:srgbClr val="7030A0"/>
              </a:buClr>
              <a:buSzPct val="60000"/>
            </a:pPr>
            <a:r>
              <a:rPr lang="el-GR" b="1" u="sng" dirty="0">
                <a:latin typeface="Constantia" panose="02030602050306030303" pitchFamily="18" charset="0"/>
              </a:rPr>
              <a:t>Η μεθοδολογία της έρευνάς μας περιλαμβάνει: 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Ανασκόπηση βιβλιογραφίας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  <a:tabLst>
                <a:tab pos="4302125" algn="l"/>
              </a:tabLst>
            </a:pPr>
            <a:r>
              <a:rPr lang="el-GR" dirty="0">
                <a:latin typeface="Constantia" panose="02030602050306030303" pitchFamily="18" charset="0"/>
              </a:rPr>
              <a:t> Υπάρχοντα πλαίσια αξιολόγησης UX 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Μέθοδοι μέτρησης εμπειρίας χρήστη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Προσδιορισμός βασικών παραμέτρων 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Καθορισμός μεθόδων μέτρησης 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Επικύρωση και αξιολόγηση</a:t>
            </a:r>
          </a:p>
          <a:p>
            <a:pPr marL="285750" indent="-285750">
              <a:lnSpc>
                <a:spcPct val="2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Συλλογή και ανάλυση αποτελεσμάτων</a:t>
            </a:r>
            <a:br>
              <a:rPr lang="el-GR" dirty="0"/>
            </a:b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B897B7C-DBBD-35CC-708B-B580CC4A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95" y="1016001"/>
            <a:ext cx="422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BDCF8-3202-99AC-BEB2-6FB5C3EED11B}"/>
              </a:ext>
            </a:extLst>
          </p:cNvPr>
          <p:cNvSpPr txBox="1"/>
          <p:nvPr/>
        </p:nvSpPr>
        <p:spPr>
          <a:xfrm>
            <a:off x="380224" y="0"/>
            <a:ext cx="6097554" cy="628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l-GR" b="1" u="sng" dirty="0">
                <a:latin typeface="Constantia" panose="02030602050306030303" pitchFamily="18" charset="0"/>
              </a:rPr>
              <a:t>Μέσα από την έρευνά μας αναμένουμε να δημιουργήσουμε:</a:t>
            </a:r>
          </a:p>
          <a:p>
            <a:pPr>
              <a:lnSpc>
                <a:spcPct val="150000"/>
              </a:lnSpc>
            </a:pPr>
            <a:endParaRPr lang="el-GR" dirty="0">
              <a:latin typeface="Constantia" panose="02030602050306030303" pitchFamily="18" charset="0"/>
            </a:endParaRPr>
          </a:p>
          <a:p>
            <a:pPr>
              <a:lnSpc>
                <a:spcPct val="150000"/>
              </a:lnSpc>
            </a:pPr>
            <a:r>
              <a:rPr lang="el-GR" b="1" u="sng" dirty="0">
                <a:latin typeface="Constantia" panose="02030602050306030303" pitchFamily="18" charset="0"/>
              </a:rPr>
              <a:t>Ένα πλαίσιο αξιολόγησης που θα περιλαμβάνει: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Μετρήσιμα στοιχεία για την εμπειρία χρήστη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Συγκεκριμένα εργαλεία μέτρησης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Χρονικά σημεία αξιολόγησης</a:t>
            </a:r>
          </a:p>
          <a:p>
            <a:pPr>
              <a:lnSpc>
                <a:spcPct val="150000"/>
              </a:lnSpc>
            </a:pPr>
            <a:endParaRPr lang="el-GR" dirty="0">
              <a:latin typeface="Constantia" panose="02030602050306030303" pitchFamily="18" charset="0"/>
            </a:endParaRPr>
          </a:p>
          <a:p>
            <a:pPr>
              <a:lnSpc>
                <a:spcPct val="150000"/>
              </a:lnSpc>
            </a:pPr>
            <a:r>
              <a:rPr lang="el-GR" b="1" u="sng" dirty="0">
                <a:latin typeface="Constantia" panose="02030602050306030303" pitchFamily="18" charset="0"/>
              </a:rPr>
              <a:t>Πρακτικές οδηγίες: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Βήμα-βήμα η διαδικασία αξιολόγησης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Παραδείγματα από πραγματικά περιβάλλοντα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Τρόποι ανάλυσης δεδομένων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Καινοτόμες προσεγγίσεις μέτρησης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Συνδυασμός υπαρχόντων μεθόδων</a:t>
            </a:r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l-GR" dirty="0">
                <a:latin typeface="Constantia" panose="02030602050306030303" pitchFamily="18" charset="0"/>
              </a:rPr>
              <a:t>Προτάσεις για μελλοντική έρευνα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DE8E8EB-F9B2-B575-2F34-41F8C9AE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00"/>
          <a:stretch/>
        </p:blipFill>
        <p:spPr>
          <a:xfrm>
            <a:off x="7562850" y="0"/>
            <a:ext cx="462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6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04C06-BFB4-7DDF-F7CA-D77DA4610CB1}"/>
              </a:ext>
            </a:extLst>
          </p:cNvPr>
          <p:cNvSpPr txBox="1"/>
          <p:nvPr/>
        </p:nvSpPr>
        <p:spPr>
          <a:xfrm>
            <a:off x="5305425" y="117693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b="1" u="sng" dirty="0" err="1">
                <a:latin typeface="Constantia" panose="02030602050306030303" pitchFamily="18" charset="0"/>
              </a:rPr>
              <a:t>Stavroula</a:t>
            </a:r>
            <a:r>
              <a:rPr lang="en-US" b="1" u="sng" dirty="0">
                <a:latin typeface="Constantia" panose="02030602050306030303" pitchFamily="18" charset="0"/>
              </a:rPr>
              <a:t> </a:t>
            </a:r>
            <a:r>
              <a:rPr lang="en-US" b="1" u="sng" dirty="0" err="1">
                <a:latin typeface="Constantia" panose="02030602050306030303" pitchFamily="18" charset="0"/>
              </a:rPr>
              <a:t>Ntoa</a:t>
            </a:r>
            <a:r>
              <a:rPr lang="en-US" b="1" u="sng" dirty="0">
                <a:latin typeface="Constantia" panose="02030602050306030303" pitchFamily="18" charset="0"/>
              </a:rPr>
              <a:t>, George </a:t>
            </a:r>
            <a:r>
              <a:rPr lang="en-US" b="1" u="sng" dirty="0" err="1">
                <a:latin typeface="Constantia" panose="02030602050306030303" pitchFamily="18" charset="0"/>
              </a:rPr>
              <a:t>Margetis</a:t>
            </a:r>
            <a:r>
              <a:rPr lang="en-US" b="1" u="sng" dirty="0">
                <a:latin typeface="Constantia" panose="02030602050306030303" pitchFamily="18" charset="0"/>
              </a:rPr>
              <a:t>, Margherita </a:t>
            </a:r>
            <a:r>
              <a:rPr lang="en-US" b="1" u="sng" dirty="0" err="1">
                <a:latin typeface="Constantia" panose="02030602050306030303" pitchFamily="18" charset="0"/>
              </a:rPr>
              <a:t>Antona</a:t>
            </a:r>
            <a:r>
              <a:rPr lang="en-US" b="1" u="sng" dirty="0">
                <a:latin typeface="Constantia" panose="02030602050306030303" pitchFamily="18" charset="0"/>
              </a:rPr>
              <a:t>, Constantine </a:t>
            </a:r>
            <a:r>
              <a:rPr lang="en-US" b="1" u="sng" dirty="0" err="1">
                <a:latin typeface="Constantia" panose="02030602050306030303" pitchFamily="18" charset="0"/>
              </a:rPr>
              <a:t>Stephanidis</a:t>
            </a:r>
            <a:r>
              <a:rPr lang="en-US" b="1" u="sng" dirty="0">
                <a:latin typeface="Constantia" panose="02030602050306030303" pitchFamily="18" charset="0"/>
              </a:rPr>
              <a:t>. “User Experience Evaluation in Intelligent Environments: A Comprehensive Framework.” Technologies, vol. 9, no. 2, 2021, pp. 1–36. MDPI.</a:t>
            </a: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endParaRPr lang="en-US" b="1" u="sng" dirty="0">
              <a:latin typeface="Constantia" panose="02030602050306030303" pitchFamily="18" charset="0"/>
            </a:endParaRP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b="1" u="sng" dirty="0">
                <a:latin typeface="Constantia" panose="02030602050306030303" pitchFamily="18" charset="0"/>
              </a:rPr>
              <a:t>Matić, Filip. “Best UI/UX Practices in the World of Modern IT Business Applications.” Journal of Information Technology and Business, 2021, pp. 1–20.</a:t>
            </a: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endParaRPr lang="en-US" b="1" u="sng" dirty="0">
              <a:latin typeface="Constantia" panose="02030602050306030303" pitchFamily="18" charset="0"/>
            </a:endParaRP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b="1" u="sng" dirty="0" err="1">
                <a:latin typeface="Constantia" panose="02030602050306030303" pitchFamily="18" charset="0"/>
              </a:rPr>
              <a:t>Alomari</a:t>
            </a:r>
            <a:r>
              <a:rPr lang="en-US" b="1" u="sng" dirty="0">
                <a:latin typeface="Constantia" panose="02030602050306030303" pitchFamily="18" charset="0"/>
              </a:rPr>
              <a:t>, </a:t>
            </a:r>
            <a:r>
              <a:rPr lang="en-US" b="1" u="sng" dirty="0" err="1">
                <a:latin typeface="Constantia" panose="02030602050306030303" pitchFamily="18" charset="0"/>
              </a:rPr>
              <a:t>Esra’a</a:t>
            </a:r>
            <a:r>
              <a:rPr lang="en-US" b="1" u="sng" dirty="0">
                <a:latin typeface="Constantia" panose="02030602050306030303" pitchFamily="18" charset="0"/>
              </a:rPr>
              <a:t>, Fadi </a:t>
            </a:r>
            <a:r>
              <a:rPr lang="en-US" b="1" u="sng" dirty="0" err="1">
                <a:latin typeface="Constantia" panose="02030602050306030303" pitchFamily="18" charset="0"/>
              </a:rPr>
              <a:t>Alkhabbas</a:t>
            </a:r>
            <a:r>
              <a:rPr lang="en-US" b="1" u="sng" dirty="0">
                <a:latin typeface="Constantia" panose="02030602050306030303" pitchFamily="18" charset="0"/>
              </a:rPr>
              <a:t>, Alvaro A. Arenas, Jose A. Ruiz-Alvarez, and Salma </a:t>
            </a:r>
            <a:r>
              <a:rPr lang="en-US" b="1" u="sng" dirty="0" err="1">
                <a:latin typeface="Constantia" panose="02030602050306030303" pitchFamily="18" charset="0"/>
              </a:rPr>
              <a:t>Alsharaireh</a:t>
            </a:r>
            <a:r>
              <a:rPr lang="en-US" b="1" u="sng" dirty="0">
                <a:latin typeface="Constantia" panose="02030602050306030303" pitchFamily="18" charset="0"/>
              </a:rPr>
              <a:t>. “A User Interface (UI) and User Experience (UX) Evaluation Framework for Cyberlearning Environments in Computer Science and Software Engineering Education.” </a:t>
            </a:r>
            <a:r>
              <a:rPr lang="en-US" b="1" u="sng" dirty="0" err="1">
                <a:latin typeface="Constantia" panose="02030602050306030303" pitchFamily="18" charset="0"/>
              </a:rPr>
              <a:t>Heliyon</a:t>
            </a:r>
            <a:r>
              <a:rPr lang="en-US" b="1" u="sng" dirty="0">
                <a:latin typeface="Constantia" panose="02030602050306030303" pitchFamily="18" charset="0"/>
              </a:rPr>
              <a:t>, vol. 6, no. 12, 2020, pp. 1–14. doi:10.1016/j.heliyon.2020.e05762.</a:t>
            </a: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endParaRPr lang="en-US" b="1" u="sng" dirty="0">
              <a:latin typeface="Constantia" panose="02030602050306030303" pitchFamily="18" charset="0"/>
            </a:endParaRPr>
          </a:p>
          <a:p>
            <a:pPr marL="285750" indent="-285750">
              <a:buClr>
                <a:srgbClr val="7030A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b="1" u="sng" dirty="0">
                <a:latin typeface="Constantia" panose="02030602050306030303" pitchFamily="18" charset="0"/>
              </a:rPr>
              <a:t>Berni, Aurora, </a:t>
            </a:r>
            <a:r>
              <a:rPr lang="en-US" b="1" u="sng" dirty="0" err="1">
                <a:latin typeface="Constantia" panose="02030602050306030303" pitchFamily="18" charset="0"/>
              </a:rPr>
              <a:t>Borgianni</a:t>
            </a:r>
            <a:r>
              <a:rPr lang="en-US" b="1" u="sng" dirty="0">
                <a:latin typeface="Constantia" panose="02030602050306030303" pitchFamily="18" charset="0"/>
              </a:rPr>
              <a:t>, Yuri. “From the Definition of User Experience to a Framework to Classify Its Applications in Design.” Proceedings of the Design Society, Cambridge University Press. Accessed from Cambridge University Press on 23 April 2024.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7ABE7119-BF58-18EA-7C09-ABC37E219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r="10694"/>
          <a:stretch/>
        </p:blipFill>
        <p:spPr>
          <a:xfrm>
            <a:off x="0" y="0"/>
            <a:ext cx="512445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E18EBE-55BB-1DEC-D49A-7E7F7353D064}"/>
              </a:ext>
            </a:extLst>
          </p:cNvPr>
          <p:cNvSpPr txBox="1"/>
          <p:nvPr/>
        </p:nvSpPr>
        <p:spPr>
          <a:xfrm>
            <a:off x="400050" y="117693"/>
            <a:ext cx="6129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030A0"/>
              </a:buClr>
              <a:buSzPct val="60000"/>
            </a:pPr>
            <a:r>
              <a:rPr lang="el-GR" sz="36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Βιβλιογραφίες:</a:t>
            </a:r>
            <a:endParaRPr lang="en-US" sz="3600" b="1" u="sng" dirty="0">
              <a:solidFill>
                <a:schemeClr val="tx1">
                  <a:lumMod val="95000"/>
                  <a:lumOff val="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4058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439</Words>
  <Application>Microsoft Office PowerPoint</Application>
  <PresentationFormat>Widescreen</PresentationFormat>
  <Paragraphs>58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Θέμα του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ΘΩΜΑΣ ΝΙΚΟΛΑΟΣ</dc:creator>
  <cp:lastModifiedBy>ΘΩΜΑΣ ΝΙΚΟΛΑΟΣ</cp:lastModifiedBy>
  <cp:revision>2</cp:revision>
  <dcterms:created xsi:type="dcterms:W3CDTF">2024-11-25T20:47:50Z</dcterms:created>
  <dcterms:modified xsi:type="dcterms:W3CDTF">2024-12-12T07:22:12Z</dcterms:modified>
</cp:coreProperties>
</file>